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6"/>
  </p:notesMasterIdLst>
  <p:sldIdLst>
    <p:sldId id="275" r:id="rId2"/>
    <p:sldId id="259" r:id="rId3"/>
    <p:sldId id="263" r:id="rId4"/>
    <p:sldId id="266" r:id="rId5"/>
    <p:sldId id="260" r:id="rId6"/>
    <p:sldId id="264" r:id="rId7"/>
    <p:sldId id="277" r:id="rId8"/>
    <p:sldId id="273" r:id="rId9"/>
    <p:sldId id="257" r:id="rId10"/>
    <p:sldId id="269" r:id="rId11"/>
    <p:sldId id="270" r:id="rId12"/>
    <p:sldId id="267" r:id="rId13"/>
    <p:sldId id="271" r:id="rId14"/>
    <p:sldId id="27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E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2" autoAdjust="0"/>
    <p:restoredTop sz="79730" autoAdjust="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0A108D-521F-40F6-9B20-C4DD19300D67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E81215-4305-4267-AF22-BFDA1465F5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589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E81215-4305-4267-AF22-BFDA1465F5E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207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E81215-4305-4267-AF22-BFDA1465F5E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378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E81215-4305-4267-AF22-BFDA1465F5E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71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E81215-4305-4267-AF22-BFDA1465F5E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381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E81215-4305-4267-AF22-BFDA1465F5E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682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E81215-4305-4267-AF22-BFDA1465F5E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548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E81215-4305-4267-AF22-BFDA1465F5E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043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E81215-4305-4267-AF22-BFDA1465F5E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441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5E6D-4844-4360-9D45-7295C78AB24F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13420-42BF-42BB-B4A8-4E4645CEF5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977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5E6D-4844-4360-9D45-7295C78AB24F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13420-42BF-42BB-B4A8-4E4645CEF5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063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5E6D-4844-4360-9D45-7295C78AB24F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13420-42BF-42BB-B4A8-4E4645CEF5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171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5E6D-4844-4360-9D45-7295C78AB24F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13420-42BF-42BB-B4A8-4E4645CEF5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619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5E6D-4844-4360-9D45-7295C78AB24F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13420-42BF-42BB-B4A8-4E4645CEF5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221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5E6D-4844-4360-9D45-7295C78AB24F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13420-42BF-42BB-B4A8-4E4645CEF5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00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5E6D-4844-4360-9D45-7295C78AB24F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13420-42BF-42BB-B4A8-4E4645CEF5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720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5E6D-4844-4360-9D45-7295C78AB24F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13420-42BF-42BB-B4A8-4E4645CEF5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15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5E6D-4844-4360-9D45-7295C78AB24F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13420-42BF-42BB-B4A8-4E4645CEF5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488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5E6D-4844-4360-9D45-7295C78AB24F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13420-42BF-42BB-B4A8-4E4645CEF5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156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5E6D-4844-4360-9D45-7295C78AB24F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13420-42BF-42BB-B4A8-4E4645CEF5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880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705E6D-4844-4360-9D45-7295C78AB24F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713420-42BF-42BB-B4A8-4E4645CEF5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764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D61E54A5-D82F-4E74-2B13-E6B7141932E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28958" y="-82436"/>
            <a:ext cx="8650114" cy="3339517"/>
          </a:xfrm>
          <a:prstGeom prst="rect">
            <a:avLst/>
          </a:prstGeom>
        </p:spPr>
      </p:pic>
      <p:pic>
        <p:nvPicPr>
          <p:cNvPr id="4098" name="Picture 2" descr="게티이미지뱅크">
            <a:extLst>
              <a:ext uri="{FF2B5EF4-FFF2-40B4-BE49-F238E27FC236}">
                <a16:creationId xmlns:a16="http://schemas.microsoft.com/office/drawing/2014/main" id="{2F73E360-0B35-6C23-A46A-40DD67FBF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418" y="4334935"/>
            <a:ext cx="9827194" cy="2901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1ABFFF0E-2782-E2EA-A854-F8E60924CA48}"/>
              </a:ext>
            </a:extLst>
          </p:cNvPr>
          <p:cNvSpPr txBox="1">
            <a:spLocks/>
          </p:cNvSpPr>
          <p:nvPr/>
        </p:nvSpPr>
        <p:spPr>
          <a:xfrm>
            <a:off x="2761369" y="2175513"/>
            <a:ext cx="6659920" cy="14962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스마트폰 </a:t>
            </a:r>
            <a:r>
              <a:rPr lang="ko-KR" altLang="en-US" dirty="0" err="1"/>
              <a:t>과의존</a:t>
            </a:r>
            <a:r>
              <a:rPr lang="ko-KR" altLang="en-US" dirty="0"/>
              <a:t> 현상과</a:t>
            </a:r>
            <a:r>
              <a:rPr lang="en-US" altLang="ko-KR" dirty="0"/>
              <a:t>ADHD </a:t>
            </a:r>
            <a:r>
              <a:rPr lang="ko-KR" altLang="en-US" dirty="0"/>
              <a:t>환자수 증가</a:t>
            </a:r>
            <a:endParaRPr lang="ko-KR" altLang="en-US" dirty="0">
              <a:latin typeface="+mj-ea"/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B109A5E1-9190-5151-6826-E92DDB7C35EE}"/>
              </a:ext>
            </a:extLst>
          </p:cNvPr>
          <p:cNvSpPr txBox="1">
            <a:spLocks/>
          </p:cNvSpPr>
          <p:nvPr/>
        </p:nvSpPr>
        <p:spPr>
          <a:xfrm>
            <a:off x="5208242" y="4338875"/>
            <a:ext cx="1766175" cy="60019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4000" dirty="0"/>
              <a:t>오하림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5940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, 라인, 텍스트, 그래프이(가) 표시된 사진&#10;&#10;자동 생성된 설명">
            <a:extLst>
              <a:ext uri="{FF2B5EF4-FFF2-40B4-BE49-F238E27FC236}">
                <a16:creationId xmlns:a16="http://schemas.microsoft.com/office/drawing/2014/main" id="{B6BF7AFF-D591-E0DB-9ADD-714405395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97" y="1126448"/>
            <a:ext cx="9975205" cy="5731552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C267FAE7-F46D-544A-B780-592630CB0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7467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시도별 </a:t>
            </a:r>
            <a:r>
              <a:rPr lang="en-US" altLang="ko-KR" dirty="0"/>
              <a:t>ADHD</a:t>
            </a:r>
            <a:r>
              <a:rPr lang="ko-KR" altLang="en-US" dirty="0"/>
              <a:t> 환자 진료 현황</a:t>
            </a:r>
            <a:r>
              <a:rPr lang="en-US" altLang="ko-KR" sz="2400" dirty="0"/>
              <a:t>(2018-2022)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6B0163-DAF8-0612-40BA-6F3340A2F864}"/>
              </a:ext>
            </a:extLst>
          </p:cNvPr>
          <p:cNvSpPr txBox="1"/>
          <p:nvPr/>
        </p:nvSpPr>
        <p:spPr>
          <a:xfrm>
            <a:off x="9528921" y="174678"/>
            <a:ext cx="2465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</a:rPr>
              <a:t>출처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</a:rPr>
              <a:t>-HIRA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</a:rPr>
              <a:t>빅데이터개방포털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115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만연하는 가짜 의학정보]코로나19 예방에는 전혀 도움이 안 되는 행동 : 동아사이언스">
            <a:extLst>
              <a:ext uri="{FF2B5EF4-FFF2-40B4-BE49-F238E27FC236}">
                <a16:creationId xmlns:a16="http://schemas.microsoft.com/office/drawing/2014/main" id="{48EE0504-AA8A-E1D6-A4AF-4AAE7F8EA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30792">
            <a:off x="4431143" y="-3922187"/>
            <a:ext cx="8342931" cy="560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만연하는 가짜 의학정보]코로나19 예방에는 전혀 도움이 안 되는 행동 : 동아사이언스">
            <a:extLst>
              <a:ext uri="{FF2B5EF4-FFF2-40B4-BE49-F238E27FC236}">
                <a16:creationId xmlns:a16="http://schemas.microsoft.com/office/drawing/2014/main" id="{51CE3DE8-680C-3374-1F3B-C4ECDE663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33620">
            <a:off x="-839607" y="5671673"/>
            <a:ext cx="7161313" cy="481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만연하는 가짜 의학정보]코로나19 예방에는 전혀 도움이 안 되는 행동 : 동아사이언스">
            <a:extLst>
              <a:ext uri="{FF2B5EF4-FFF2-40B4-BE49-F238E27FC236}">
                <a16:creationId xmlns:a16="http://schemas.microsoft.com/office/drawing/2014/main" id="{F1A2E769-52BD-D3D6-454A-57D659D1E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78170">
            <a:off x="-1247211" y="-731375"/>
            <a:ext cx="7161313" cy="481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만연하는 가짜 의학정보]코로나19 예방에는 전혀 도움이 안 되는 행동 : 동아사이언스">
            <a:extLst>
              <a:ext uri="{FF2B5EF4-FFF2-40B4-BE49-F238E27FC236}">
                <a16:creationId xmlns:a16="http://schemas.microsoft.com/office/drawing/2014/main" id="{4B992132-085C-DA56-5EB4-720025802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699614">
            <a:off x="5625740" y="1816734"/>
            <a:ext cx="7161313" cy="481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한 대학생이 다른 수강생들과 함께 ‘줌 수업’을 받는 모습. 코로나19 확산 시기에 비대면 수업은 대세가 됐다. ⓒphoto 정예륜">
            <a:extLst>
              <a:ext uri="{FF2B5EF4-FFF2-40B4-BE49-F238E27FC236}">
                <a16:creationId xmlns:a16="http://schemas.microsoft.com/office/drawing/2014/main" id="{AEF37760-9C1B-4079-E05B-E074F077F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603" y="306932"/>
            <a:ext cx="4991584" cy="370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마스크를 착용한 사람들">
            <a:extLst>
              <a:ext uri="{FF2B5EF4-FFF2-40B4-BE49-F238E27FC236}">
                <a16:creationId xmlns:a16="http://schemas.microsoft.com/office/drawing/2014/main" id="{E4DEFB7A-8096-D892-C912-F59AD5D95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25" y="1191287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지난 2월 코로나19 확진자가 대구시 중구 계명대학교 대구동산병원으로 이송된 후 한 의료진이 잠시 휴식을 취하고 있다.(사진=저작권자(c) 연합뉴스, 무단 전재-재배포 금지)">
            <a:extLst>
              <a:ext uri="{FF2B5EF4-FFF2-40B4-BE49-F238E27FC236}">
                <a16:creationId xmlns:a16="http://schemas.microsoft.com/office/drawing/2014/main" id="{E4E654AA-14ED-3E7C-A3EE-03B61EA1A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897" y="3147953"/>
            <a:ext cx="5268109" cy="351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625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9E1D5F-5891-602E-63CC-531B52975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00804"/>
          </a:xfrm>
        </p:spPr>
        <p:txBody>
          <a:bodyPr/>
          <a:lstStyle/>
          <a:p>
            <a:pPr algn="ctr"/>
            <a:r>
              <a:rPr lang="ko-KR" altLang="en-US" dirty="0"/>
              <a:t>코로나 이후 일상 변화</a:t>
            </a:r>
            <a:r>
              <a:rPr lang="en-US" altLang="ko-KR" sz="2400" dirty="0"/>
              <a:t>(2020)</a:t>
            </a:r>
            <a:endParaRPr lang="ko-KR" altLang="en-US" dirty="0"/>
          </a:p>
        </p:txBody>
      </p:sp>
      <p:pic>
        <p:nvPicPr>
          <p:cNvPr id="4" name="그림 3" descr="텍스트, 스크린샷, 도표, 다채로움이(가) 표시된 사진&#10;&#10;자동 생성된 설명">
            <a:extLst>
              <a:ext uri="{FF2B5EF4-FFF2-40B4-BE49-F238E27FC236}">
                <a16:creationId xmlns:a16="http://schemas.microsoft.com/office/drawing/2014/main" id="{C9E5B266-C59B-56E4-74CA-C4F185962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758" y="1169581"/>
            <a:ext cx="8840483" cy="56884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58BEC13-D817-5379-0E30-6B992BC11A33}"/>
              </a:ext>
            </a:extLst>
          </p:cNvPr>
          <p:cNvSpPr txBox="1"/>
          <p:nvPr/>
        </p:nvSpPr>
        <p:spPr>
          <a:xfrm>
            <a:off x="9122524" y="174678"/>
            <a:ext cx="3111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</a:rPr>
              <a:t>출처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</a:rPr>
              <a:t>-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</a:rPr>
              <a:t>한눈에 보는 한국의 미디어 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</a:rPr>
              <a:t>2021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419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64A7A6-7146-8F36-C385-CBDD1E19A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코로나 이후 미디어 매체 변화</a:t>
            </a:r>
            <a:r>
              <a:rPr lang="en-US" altLang="ko-KR" sz="2400" dirty="0"/>
              <a:t>(2020)</a:t>
            </a:r>
            <a:endParaRPr lang="ko-KR" altLang="en-US" dirty="0"/>
          </a:p>
        </p:txBody>
      </p:sp>
      <p:pic>
        <p:nvPicPr>
          <p:cNvPr id="4" name="그림 3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674874E5-419B-7FA6-9983-1893F856A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864" y="1412429"/>
            <a:ext cx="8970272" cy="54455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07ABD9-4464-D2F3-2DC9-106A4ADB34A3}"/>
              </a:ext>
            </a:extLst>
          </p:cNvPr>
          <p:cNvSpPr txBox="1"/>
          <p:nvPr/>
        </p:nvSpPr>
        <p:spPr>
          <a:xfrm>
            <a:off x="9122524" y="174678"/>
            <a:ext cx="3111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</a:rPr>
              <a:t>출처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</a:rPr>
              <a:t>-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</a:rPr>
              <a:t>한눈에 보는 한국의 미디어 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</a:rPr>
              <a:t>2021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498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710DC23-8893-8213-D376-F31469BDBD2E}"/>
              </a:ext>
            </a:extLst>
          </p:cNvPr>
          <p:cNvSpPr txBox="1"/>
          <p:nvPr/>
        </p:nvSpPr>
        <p:spPr>
          <a:xfrm>
            <a:off x="1357791" y="2919565"/>
            <a:ext cx="98032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/>
              <a:t>스마트폰 </a:t>
            </a:r>
            <a:r>
              <a:rPr lang="ko-KR" altLang="en-US" b="1" dirty="0" err="1"/>
              <a:t>과의존</a:t>
            </a:r>
            <a:r>
              <a:rPr lang="ko-KR" altLang="en-US" b="1" dirty="0"/>
              <a:t> 현상</a:t>
            </a:r>
            <a:r>
              <a:rPr lang="ko-KR" altLang="en-US" dirty="0"/>
              <a:t>과</a:t>
            </a:r>
            <a:r>
              <a:rPr lang="ko-KR" altLang="en-US" b="1" dirty="0"/>
              <a:t> </a:t>
            </a:r>
            <a:r>
              <a:rPr lang="ko-KR" altLang="en-US" dirty="0"/>
              <a:t> </a:t>
            </a:r>
            <a:r>
              <a:rPr lang="en-US" altLang="ko-KR" b="1" dirty="0"/>
              <a:t>ADHD </a:t>
            </a:r>
            <a:r>
              <a:rPr lang="ko-KR" altLang="en-US" b="1" dirty="0"/>
              <a:t>환자수 증가</a:t>
            </a:r>
            <a:r>
              <a:rPr lang="ko-KR" altLang="en-US" dirty="0"/>
              <a:t>는 </a:t>
            </a:r>
            <a:r>
              <a:rPr lang="ko-KR" altLang="en-US" b="1" dirty="0"/>
              <a:t>유의미한</a:t>
            </a:r>
            <a:r>
              <a:rPr lang="ko-KR" altLang="en-US" dirty="0"/>
              <a:t> </a:t>
            </a:r>
            <a:r>
              <a:rPr lang="ko-KR" altLang="en-US" b="1" dirty="0"/>
              <a:t>상관관계</a:t>
            </a:r>
            <a:r>
              <a:rPr lang="ko-KR" altLang="en-US" dirty="0"/>
              <a:t>를 가진다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코로나 이후 증가한 미디어 이용율로 </a:t>
            </a:r>
            <a:r>
              <a:rPr lang="ko-KR" altLang="en-US" b="1" dirty="0"/>
              <a:t>스마트폰 사용율이 증가</a:t>
            </a:r>
            <a:r>
              <a:rPr lang="ko-KR" altLang="en-US" dirty="0"/>
              <a:t>했고 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en-US" altLang="ko-KR" b="1" dirty="0"/>
              <a:t>ADHD </a:t>
            </a:r>
            <a:r>
              <a:rPr lang="ko-KR" altLang="en-US" b="1" dirty="0"/>
              <a:t>환자 진료수도 증가</a:t>
            </a:r>
            <a:r>
              <a:rPr lang="ko-KR" altLang="en-US" dirty="0"/>
              <a:t>했으므로 </a:t>
            </a:r>
            <a:r>
              <a:rPr lang="ko-KR" altLang="en-US" b="1" dirty="0"/>
              <a:t>비례 관계</a:t>
            </a:r>
            <a:r>
              <a:rPr lang="ko-KR" altLang="en-US" dirty="0"/>
              <a:t>를 확인할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ADHD</a:t>
            </a:r>
            <a:r>
              <a:rPr lang="ko-KR" altLang="en-US" b="1" dirty="0"/>
              <a:t>의 특정 원인은 아직 밝혀지지 않았다</a:t>
            </a:r>
            <a:r>
              <a:rPr lang="en-US" altLang="ko-KR" dirty="0"/>
              <a:t>. </a:t>
            </a:r>
            <a:r>
              <a:rPr lang="ko-KR" altLang="en-US" dirty="0"/>
              <a:t> 이러한 점에서 </a:t>
            </a:r>
            <a:r>
              <a:rPr lang="en-US" altLang="ko-KR" dirty="0"/>
              <a:t>ADHD</a:t>
            </a:r>
            <a:r>
              <a:rPr lang="ko-KR" altLang="en-US" dirty="0"/>
              <a:t>를 아동기에 인지하지 못 했다면 이후</a:t>
            </a:r>
            <a:r>
              <a:rPr lang="ko-KR" altLang="en-US" b="1" dirty="0"/>
              <a:t> 사회현상에 따라 발현될 수 있음</a:t>
            </a:r>
            <a:r>
              <a:rPr lang="ko-KR" altLang="en-US" dirty="0"/>
              <a:t>을 알 수 있다</a:t>
            </a:r>
            <a:r>
              <a:rPr lang="en-US" altLang="ko-KR" dirty="0"/>
              <a:t>.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CFA294F-C8D2-70AF-8D53-1D838B1CC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1542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결론</a:t>
            </a:r>
          </a:p>
        </p:txBody>
      </p:sp>
      <p:pic>
        <p:nvPicPr>
          <p:cNvPr id="9" name="그래픽 8" descr="머리 안의 뇌 윤곽선">
            <a:extLst>
              <a:ext uri="{FF2B5EF4-FFF2-40B4-BE49-F238E27FC236}">
                <a16:creationId xmlns:a16="http://schemas.microsoft.com/office/drawing/2014/main" id="{E0B0FAC4-372B-D2EF-AFD8-8B0285F25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264476" y="2346870"/>
            <a:ext cx="982133" cy="914400"/>
          </a:xfrm>
          <a:prstGeom prst="rect">
            <a:avLst/>
          </a:prstGeom>
        </p:spPr>
      </p:pic>
      <p:pic>
        <p:nvPicPr>
          <p:cNvPr id="15" name="그래픽 14" descr="댓글 좋아요 윤곽선">
            <a:extLst>
              <a:ext uri="{FF2B5EF4-FFF2-40B4-BE49-F238E27FC236}">
                <a16:creationId xmlns:a16="http://schemas.microsoft.com/office/drawing/2014/main" id="{78ED741B-6397-E8C2-A3F2-A187ADF4D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9666" y="139130"/>
            <a:ext cx="914400" cy="914400"/>
          </a:xfrm>
          <a:prstGeom prst="rect">
            <a:avLst/>
          </a:prstGeom>
        </p:spPr>
      </p:pic>
      <p:pic>
        <p:nvPicPr>
          <p:cNvPr id="21" name="그래픽 20" descr="신호 윤곽선">
            <a:extLst>
              <a:ext uri="{FF2B5EF4-FFF2-40B4-BE49-F238E27FC236}">
                <a16:creationId xmlns:a16="http://schemas.microsoft.com/office/drawing/2014/main" id="{3A0DEED5-B92E-72DA-E8BC-3182768019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50076" y="3301034"/>
            <a:ext cx="914400" cy="914400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3639333-48D6-2380-FAF6-741A867EC148}"/>
              </a:ext>
            </a:extLst>
          </p:cNvPr>
          <p:cNvSpPr/>
          <p:nvPr/>
        </p:nvSpPr>
        <p:spPr>
          <a:xfrm>
            <a:off x="1001600" y="1925637"/>
            <a:ext cx="10515600" cy="392112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841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A89884E-623E-10CC-42F5-CFB87BD410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4229" r="2555"/>
          <a:stretch/>
        </p:blipFill>
        <p:spPr>
          <a:xfrm>
            <a:off x="0" y="0"/>
            <a:ext cx="12192000" cy="776683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D49D9F3-0853-7FE6-E322-98436C9F2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6000" b="1" dirty="0"/>
              <a:t>스마트폰 </a:t>
            </a:r>
            <a:r>
              <a:rPr lang="ko-KR" altLang="en-US" sz="6000" b="1" dirty="0" err="1"/>
              <a:t>과의존</a:t>
            </a:r>
            <a:r>
              <a:rPr lang="ko-KR" altLang="en-US" sz="6000" dirty="0" err="1"/>
              <a:t>이란</a:t>
            </a:r>
            <a:r>
              <a:rPr lang="en-US" altLang="ko-KR" sz="6000" dirty="0"/>
              <a:t>?</a:t>
            </a:r>
            <a:endParaRPr lang="ko-KR" altLang="en-US" sz="6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EED2A3-15B6-651A-B177-13514DE171E9}"/>
              </a:ext>
            </a:extLst>
          </p:cNvPr>
          <p:cNvSpPr txBox="1"/>
          <p:nvPr/>
        </p:nvSpPr>
        <p:spPr>
          <a:xfrm>
            <a:off x="1135457" y="2113703"/>
            <a:ext cx="992108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0" i="0" dirty="0">
                <a:solidFill>
                  <a:srgbClr val="000000"/>
                </a:solidFill>
                <a:effectLst/>
                <a:latin typeface="Noto Sans KR"/>
              </a:rPr>
              <a:t>과도한 스마트폰 이용으로 </a:t>
            </a:r>
            <a:endParaRPr lang="en-US" altLang="ko-KR" sz="3200" b="0" i="0" dirty="0">
              <a:solidFill>
                <a:srgbClr val="000000"/>
              </a:solidFill>
              <a:effectLst/>
              <a:latin typeface="Noto Sans KR"/>
            </a:endParaRPr>
          </a:p>
          <a:p>
            <a:pPr algn="ctr"/>
            <a:endParaRPr lang="en-US" altLang="ko-KR" sz="3200" dirty="0">
              <a:latin typeface="Noto Sans KR"/>
            </a:endParaRPr>
          </a:p>
          <a:p>
            <a:pPr algn="ctr"/>
            <a:r>
              <a:rPr lang="ko-KR" altLang="en-US" sz="3200" b="1" i="0" dirty="0">
                <a:effectLst/>
                <a:latin typeface="Noto Sans KR"/>
              </a:rPr>
              <a:t>개인의 삶에서 스마트폰을 이용</a:t>
            </a:r>
            <a:r>
              <a:rPr lang="ko-KR" altLang="en-US" sz="3200" b="0" i="0" dirty="0">
                <a:effectLst/>
                <a:latin typeface="Noto Sans KR"/>
              </a:rPr>
              <a:t>하는 생활패턴이 </a:t>
            </a:r>
            <a:endParaRPr lang="en-US" altLang="ko-KR" sz="3200" b="0" i="0" dirty="0">
              <a:effectLst/>
              <a:latin typeface="Noto Sans KR"/>
            </a:endParaRPr>
          </a:p>
          <a:p>
            <a:pPr algn="ctr"/>
            <a:r>
              <a:rPr lang="ko-KR" altLang="en-US" sz="3200" b="0" i="0" dirty="0">
                <a:effectLst/>
                <a:latin typeface="Noto Sans KR"/>
              </a:rPr>
              <a:t>다른 행태보다 두드러지고 </a:t>
            </a:r>
            <a:r>
              <a:rPr lang="ko-KR" altLang="en-US" sz="3200" b="1" i="0" dirty="0">
                <a:effectLst/>
                <a:latin typeface="Noto Sans KR"/>
              </a:rPr>
              <a:t>가장 중요한 활동이 되는 것</a:t>
            </a:r>
            <a:endParaRPr lang="en-US" altLang="ko-KR" sz="3200" dirty="0">
              <a:latin typeface="Noto Sans KR"/>
            </a:endParaRPr>
          </a:p>
          <a:p>
            <a:pPr algn="ctr"/>
            <a:endParaRPr lang="en-US" altLang="ko-KR" sz="3200" b="0" i="0" dirty="0">
              <a:effectLst/>
              <a:latin typeface="Noto Sans KR"/>
            </a:endParaRPr>
          </a:p>
          <a:p>
            <a:pPr algn="ctr"/>
            <a:r>
              <a:rPr lang="ko-KR" altLang="en-US" sz="3200" b="1" i="0" dirty="0">
                <a:solidFill>
                  <a:srgbClr val="000000"/>
                </a:solidFill>
                <a:effectLst/>
                <a:latin typeface="Noto Sans KR"/>
              </a:rPr>
              <a:t>이용 조절력이 감소</a:t>
            </a:r>
            <a:r>
              <a:rPr lang="ko-KR" altLang="en-US" sz="3200" i="0" dirty="0">
                <a:solidFill>
                  <a:srgbClr val="000000"/>
                </a:solidFill>
                <a:effectLst/>
                <a:latin typeface="Noto Sans KR"/>
              </a:rPr>
              <a:t>하여</a:t>
            </a:r>
            <a:r>
              <a:rPr lang="ko-KR" altLang="en-US" sz="3200" b="1" i="0" dirty="0">
                <a:solidFill>
                  <a:srgbClr val="000000"/>
                </a:solidFill>
                <a:effectLst/>
                <a:latin typeface="Noto Sans KR"/>
              </a:rPr>
              <a:t> 문제적 결과를 경험</a:t>
            </a:r>
            <a:r>
              <a:rPr lang="ko-KR" altLang="en-US" sz="3200" b="0" i="0" dirty="0">
                <a:solidFill>
                  <a:srgbClr val="000000"/>
                </a:solidFill>
                <a:effectLst/>
                <a:latin typeface="Noto Sans KR"/>
              </a:rPr>
              <a:t>하는 상태</a:t>
            </a:r>
            <a:endParaRPr lang="en-US" altLang="ko-KR" sz="3200" b="0" i="0" dirty="0">
              <a:solidFill>
                <a:srgbClr val="000000"/>
              </a:solidFill>
              <a:effectLst/>
              <a:latin typeface="Noto Sans KR"/>
            </a:endParaRPr>
          </a:p>
          <a:p>
            <a:pPr algn="ctr"/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44261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0FAE2B-7BBC-8C56-C901-BD7C66C87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스마트폰 과의존의 원인</a:t>
            </a:r>
            <a:r>
              <a:rPr lang="en-US" altLang="ko-KR" sz="2400" dirty="0"/>
              <a:t>(2018-2022)</a:t>
            </a:r>
            <a:endParaRPr lang="ko-KR" altLang="en-US" dirty="0"/>
          </a:p>
        </p:txBody>
      </p:sp>
      <p:pic>
        <p:nvPicPr>
          <p:cNvPr id="5" name="그림 4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D3D97DF5-A8F3-6559-87ED-CCFD5A8CD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12258"/>
            <a:ext cx="6144945" cy="3980000"/>
          </a:xfrm>
          <a:prstGeom prst="rect">
            <a:avLst/>
          </a:prstGeom>
        </p:spPr>
      </p:pic>
      <p:pic>
        <p:nvPicPr>
          <p:cNvPr id="8" name="그림 7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1725332B-DFB3-D2F9-B179-A6B43251A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2258"/>
            <a:ext cx="6144945" cy="398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8DBA1E-20AF-818F-24C9-65F0BD63B679}"/>
              </a:ext>
            </a:extLst>
          </p:cNvPr>
          <p:cNvSpPr txBox="1"/>
          <p:nvPr/>
        </p:nvSpPr>
        <p:spPr>
          <a:xfrm>
            <a:off x="7127468" y="174678"/>
            <a:ext cx="49936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</a:rPr>
              <a:t>출처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</a:rPr>
              <a:t>-</a:t>
            </a:r>
            <a:r>
              <a:rPr lang="ko-KR" altLang="en-US" sz="1400" b="0" i="0" dirty="0">
                <a:solidFill>
                  <a:schemeClr val="bg2">
                    <a:lumMod val="75000"/>
                  </a:schemeClr>
                </a:solidFill>
                <a:effectLst/>
                <a:latin typeface="Noto Sans KR"/>
              </a:rPr>
              <a:t>과학기술정보통신부 정보통신정책실 디지털포용정책팀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10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C11411-B70C-8A16-1972-ACD5ED3F5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664" y="338667"/>
            <a:ext cx="9736667" cy="1325563"/>
          </a:xfrm>
        </p:spPr>
        <p:txBody>
          <a:bodyPr/>
          <a:lstStyle/>
          <a:p>
            <a:r>
              <a:rPr lang="ko-KR" altLang="en-US" dirty="0"/>
              <a:t>스마트폰 과의존에 필요한 도움 영역</a:t>
            </a:r>
            <a:r>
              <a:rPr lang="en-US" altLang="ko-KR" sz="2400" dirty="0"/>
              <a:t>(2016)</a:t>
            </a:r>
            <a:endParaRPr lang="ko-KR" altLang="en-US" sz="2400" dirty="0"/>
          </a:p>
        </p:txBody>
      </p:sp>
      <p:pic>
        <p:nvPicPr>
          <p:cNvPr id="17" name="그림 16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BBAE4203-1640-501A-9964-F203E5B8C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792" y="1368776"/>
            <a:ext cx="7664409" cy="54892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91F96CE-2BC7-684A-F330-AB8CBA89D316}"/>
              </a:ext>
            </a:extLst>
          </p:cNvPr>
          <p:cNvSpPr txBox="1"/>
          <p:nvPr/>
        </p:nvSpPr>
        <p:spPr>
          <a:xfrm>
            <a:off x="7127468" y="174678"/>
            <a:ext cx="49936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</a:rPr>
              <a:t>출처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</a:rPr>
              <a:t>-</a:t>
            </a:r>
            <a:r>
              <a:rPr lang="ko-KR" altLang="en-US" sz="1400" b="0" i="0" dirty="0">
                <a:solidFill>
                  <a:schemeClr val="bg2">
                    <a:lumMod val="75000"/>
                  </a:schemeClr>
                </a:solidFill>
                <a:effectLst/>
                <a:latin typeface="Noto Sans KR"/>
              </a:rPr>
              <a:t>과학기술정보통신부 정보통신정책실 디지털포용정책팀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334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D67BB8-108B-8C8B-7B14-3945A823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스마트폰 </a:t>
            </a:r>
            <a:r>
              <a:rPr lang="ko-KR" altLang="en-US" dirty="0" err="1"/>
              <a:t>과의존</a:t>
            </a:r>
            <a:r>
              <a:rPr lang="ko-KR" altLang="en-US" dirty="0"/>
              <a:t> 심각성에 대한 인식</a:t>
            </a:r>
            <a:r>
              <a:rPr lang="en-US" altLang="ko-KR" sz="2400" dirty="0"/>
              <a:t>(2018-2021)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25D208-5177-1AC0-6EDC-4F302FBC3E8B}"/>
              </a:ext>
            </a:extLst>
          </p:cNvPr>
          <p:cNvSpPr txBox="1"/>
          <p:nvPr/>
        </p:nvSpPr>
        <p:spPr>
          <a:xfrm>
            <a:off x="7127468" y="174678"/>
            <a:ext cx="49936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</a:rPr>
              <a:t>출처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</a:rPr>
              <a:t>-</a:t>
            </a:r>
            <a:r>
              <a:rPr lang="ko-KR" altLang="en-US" sz="1400" b="0" i="0" dirty="0">
                <a:solidFill>
                  <a:schemeClr val="bg2">
                    <a:lumMod val="75000"/>
                  </a:schemeClr>
                </a:solidFill>
                <a:effectLst/>
                <a:latin typeface="Noto Sans KR"/>
              </a:rPr>
              <a:t>과학기술정보통신부 정보통신정책실 디지털포용정책팀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그림 3" descr="텍스트, 스크린샷, 다채로움, 도표이(가) 표시된 사진&#10;&#10;자동 생성된 설명">
            <a:extLst>
              <a:ext uri="{FF2B5EF4-FFF2-40B4-BE49-F238E27FC236}">
                <a16:creationId xmlns:a16="http://schemas.microsoft.com/office/drawing/2014/main" id="{D467F3C8-E15F-E4E1-0ED3-A587ABDBF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98" y="1399841"/>
            <a:ext cx="11846003" cy="545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443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04C724-4EC1-39FB-7EE3-34E9557E8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066" y="365125"/>
            <a:ext cx="10193868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스마트폰 </a:t>
            </a:r>
            <a:r>
              <a:rPr lang="ko-KR" altLang="en-US" sz="4000" dirty="0" err="1"/>
              <a:t>과의존</a:t>
            </a:r>
            <a:r>
              <a:rPr lang="ko-KR" altLang="en-US" sz="4000" dirty="0"/>
              <a:t> 인식 중 </a:t>
            </a:r>
            <a:r>
              <a:rPr lang="en-US" altLang="ko-KR" sz="4000" dirty="0"/>
              <a:t>‘</a:t>
            </a:r>
            <a:r>
              <a:rPr lang="ko-KR" altLang="en-US" sz="4000" dirty="0"/>
              <a:t>전혀 심각하지 않다</a:t>
            </a:r>
            <a:r>
              <a:rPr lang="en-US" altLang="ko-KR" sz="4000" dirty="0"/>
              <a:t>’</a:t>
            </a:r>
            <a:endParaRPr lang="ko-KR" altLang="en-US" sz="4000" dirty="0"/>
          </a:p>
        </p:txBody>
      </p:sp>
      <p:pic>
        <p:nvPicPr>
          <p:cNvPr id="4" name="그림 3" descr="텍스트, 라인, 스크린샷, 도표이(가) 표시된 사진&#10;&#10;자동 생성된 설명">
            <a:extLst>
              <a:ext uri="{FF2B5EF4-FFF2-40B4-BE49-F238E27FC236}">
                <a16:creationId xmlns:a16="http://schemas.microsoft.com/office/drawing/2014/main" id="{FEB3B38F-5548-07D9-91AA-D8F1ADF73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320" y="1380067"/>
            <a:ext cx="8503360" cy="54779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C9FBB6-9338-63AC-0E99-0DD5C9C20D6E}"/>
              </a:ext>
            </a:extLst>
          </p:cNvPr>
          <p:cNvSpPr txBox="1"/>
          <p:nvPr/>
        </p:nvSpPr>
        <p:spPr>
          <a:xfrm>
            <a:off x="7127468" y="174678"/>
            <a:ext cx="49936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</a:rPr>
              <a:t>출처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</a:rPr>
              <a:t>-</a:t>
            </a:r>
            <a:r>
              <a:rPr lang="ko-KR" altLang="en-US" sz="1400" b="0" i="0" dirty="0">
                <a:solidFill>
                  <a:schemeClr val="bg2">
                    <a:lumMod val="75000"/>
                  </a:schemeClr>
                </a:solidFill>
                <a:effectLst/>
                <a:latin typeface="Noto Sans KR"/>
              </a:rPr>
              <a:t>과학기술정보통신부 정보통신정책실 디지털포용정책팀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960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3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C67A53D-B3C1-8178-DD8A-D1EBA46B3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57200"/>
            <a:ext cx="7140575" cy="15827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9D36E1-225A-4480-B0E2-F6F6D3226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025" y="457200"/>
            <a:ext cx="4022725" cy="158273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F66C613-6ACE-C531-6A97-3BDEA1BD9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50" y="2116138"/>
            <a:ext cx="5302250" cy="109855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33BD11B-ECCD-E4DF-D632-2E05F1F14D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6288" y="2116138"/>
            <a:ext cx="5859463" cy="109855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BFA2647-1EE8-CB7F-FF77-E0399F1F1B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250" y="3292475"/>
            <a:ext cx="4186238" cy="89376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338F3A8-B2A7-8FA5-E60D-5D5696E146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8688" y="3292475"/>
            <a:ext cx="6977063" cy="89376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EC153BA-2E51-C0EA-0AB3-93440DC4B4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6250" y="4262438"/>
            <a:ext cx="11239500" cy="9366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9DFE3F2-B9C4-553A-9CBF-083DB3B9CD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6250" y="5276850"/>
            <a:ext cx="6675438" cy="11223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15FD056-79D8-5984-A64B-7CC8BDBD60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29475" y="5276850"/>
            <a:ext cx="4486275" cy="112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77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만화 영화, 일러스트레이션, 애니메이션, 클립아트이(가) 표시된 사진&#10;&#10;자동 생성된 설명">
            <a:extLst>
              <a:ext uri="{FF2B5EF4-FFF2-40B4-BE49-F238E27FC236}">
                <a16:creationId xmlns:a16="http://schemas.microsoft.com/office/drawing/2014/main" id="{BAE21039-1157-DA47-B1CD-DABCA5FD53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4" t="-1" r="3184" b="9420"/>
          <a:stretch/>
        </p:blipFill>
        <p:spPr>
          <a:xfrm>
            <a:off x="-96476" y="0"/>
            <a:ext cx="12384951" cy="685800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D9D05F6E-BB58-D1A4-244C-2F639A08C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136" y="804254"/>
            <a:ext cx="10515600" cy="1325563"/>
          </a:xfrm>
        </p:spPr>
        <p:txBody>
          <a:bodyPr>
            <a:normAutofit fontScale="90000"/>
          </a:bodyPr>
          <a:lstStyle/>
          <a:p>
            <a:pPr fontAlgn="base" latinLnBrk="0"/>
            <a:r>
              <a:rPr lang="ko-KR" altLang="en-US" b="1" i="0" dirty="0">
                <a:solidFill>
                  <a:srgbClr val="000000"/>
                </a:solidFill>
                <a:effectLst/>
                <a:latin typeface="Noto Sans KR Regular"/>
              </a:rPr>
              <a:t>주의력결핍 과잉행동장애</a:t>
            </a:r>
            <a:br>
              <a:rPr lang="ko-KR" altLang="en-US" b="1" i="0" dirty="0">
                <a:solidFill>
                  <a:srgbClr val="000000"/>
                </a:solidFill>
                <a:effectLst/>
                <a:latin typeface="Noto Sans KR Regular"/>
              </a:rPr>
            </a:br>
            <a:r>
              <a:rPr lang="en-US" altLang="ko-KR" b="1" i="0" dirty="0">
                <a:solidFill>
                  <a:srgbClr val="000000"/>
                </a:solidFill>
                <a:effectLst/>
                <a:latin typeface="Noto Sans KR Regular"/>
              </a:rPr>
              <a:t>[attention deficit / hyperactivity disorder, </a:t>
            </a:r>
            <a:r>
              <a:rPr lang="en-US" altLang="ko-KR" b="1" i="0" dirty="0">
                <a:solidFill>
                  <a:srgbClr val="0000FF"/>
                </a:solidFill>
                <a:effectLst/>
                <a:latin typeface="Noto Sans KR Regular"/>
              </a:rPr>
              <a:t>ADHD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KR Regular"/>
              </a:rPr>
              <a:t>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F8B396-7D2B-769E-B5DA-100D58208195}"/>
              </a:ext>
            </a:extLst>
          </p:cNvPr>
          <p:cNvSpPr txBox="1"/>
          <p:nvPr/>
        </p:nvSpPr>
        <p:spPr>
          <a:xfrm>
            <a:off x="838199" y="2955609"/>
            <a:ext cx="105156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ko-KR" altLang="en-US" sz="2400" b="1" i="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Noto Sans KR Regular"/>
              </a:rPr>
              <a:t>아동기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Noto Sans KR Regular"/>
              </a:rPr>
              <a:t>에 주로 나타나는 장애로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Noto Sans KR Regular"/>
              </a:rPr>
              <a:t>, </a:t>
            </a:r>
            <a:r>
              <a:rPr lang="ko-KR" altLang="en-US" sz="2400" b="1" i="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Noto Sans KR Regular"/>
              </a:rPr>
              <a:t>지속적으로 주의력이 부족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Noto Sans KR Regular"/>
              </a:rPr>
              <a:t>하여</a:t>
            </a:r>
            <a:endParaRPr lang="en-US" altLang="ko-KR" sz="2400" b="0" i="0" dirty="0">
              <a:solidFill>
                <a:srgbClr val="333333"/>
              </a:solidFill>
              <a:effectLst/>
              <a:highlight>
                <a:srgbClr val="C0C0C0"/>
              </a:highlight>
              <a:latin typeface="Noto Sans KR Regular"/>
            </a:endParaRPr>
          </a:p>
          <a:p>
            <a:pPr algn="ctr"/>
            <a:endParaRPr lang="en-US" altLang="ko-KR" sz="2400" b="1" dirty="0">
              <a:solidFill>
                <a:srgbClr val="333333"/>
              </a:solidFill>
              <a:highlight>
                <a:srgbClr val="C0C0C0"/>
              </a:highlight>
              <a:latin typeface="Noto Sans KR Regular"/>
            </a:endParaRPr>
          </a:p>
          <a:p>
            <a:pPr algn="ctr"/>
            <a:r>
              <a:rPr lang="ko-KR" altLang="en-US" sz="2400" b="1" i="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Noto Sans KR Regular"/>
              </a:rPr>
              <a:t>산만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Noto Sans KR Regular"/>
              </a:rPr>
              <a:t>하고 </a:t>
            </a:r>
            <a:r>
              <a:rPr lang="ko-KR" altLang="en-US" sz="2400" b="1" i="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Noto Sans KR Regular"/>
              </a:rPr>
              <a:t>과다활동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Noto Sans KR Regular"/>
              </a:rPr>
              <a:t>, </a:t>
            </a:r>
            <a:r>
              <a:rPr lang="ko-KR" altLang="en-US" sz="2400" b="1" i="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Noto Sans KR Regular"/>
              </a:rPr>
              <a:t>충동성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Noto Sans KR Regular"/>
              </a:rPr>
              <a:t>을 보이는 상태</a:t>
            </a:r>
            <a:endParaRPr lang="en-US" altLang="ko-KR" sz="2400" b="0" i="0" dirty="0">
              <a:solidFill>
                <a:srgbClr val="333333"/>
              </a:solidFill>
              <a:effectLst/>
              <a:highlight>
                <a:srgbClr val="C0C0C0"/>
              </a:highlight>
              <a:latin typeface="Noto Sans KR Regular"/>
            </a:endParaRPr>
          </a:p>
          <a:p>
            <a:pPr algn="ctr"/>
            <a:endParaRPr lang="en-US" altLang="ko-KR" sz="2400" b="0" i="0" dirty="0">
              <a:solidFill>
                <a:srgbClr val="333333"/>
              </a:solidFill>
              <a:effectLst/>
              <a:highlight>
                <a:srgbClr val="C0C0C0"/>
              </a:highlight>
              <a:latin typeface="Noto Sans KR Regular"/>
            </a:endParaRPr>
          </a:p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rgbClr val="333333"/>
                </a:solidFill>
                <a:highlight>
                  <a:srgbClr val="C0C0C0"/>
                </a:highlight>
                <a:latin typeface="Noto Sans KR Regular"/>
              </a:rPr>
              <a:t>최근 연구에 따르면</a:t>
            </a:r>
            <a:r>
              <a:rPr lang="en-US" altLang="ko-KR" sz="2400" dirty="0">
                <a:solidFill>
                  <a:srgbClr val="333333"/>
                </a:solidFill>
                <a:highlight>
                  <a:srgbClr val="C0C0C0"/>
                </a:highlight>
                <a:latin typeface="Noto Sans KR Regular"/>
              </a:rPr>
              <a:t>,</a:t>
            </a:r>
          </a:p>
          <a:p>
            <a:pPr marL="342900" indent="-342900" algn="ctr">
              <a:buFont typeface="Wingdings" panose="05000000000000000000" pitchFamily="2" charset="2"/>
              <a:buChar char="§"/>
            </a:pPr>
            <a:endParaRPr lang="en-US" altLang="ko-KR" sz="2400" b="1" dirty="0">
              <a:solidFill>
                <a:srgbClr val="333333"/>
              </a:solidFill>
              <a:highlight>
                <a:srgbClr val="C0C0C0"/>
              </a:highlight>
              <a:latin typeface="Noto Sans KR Regular"/>
            </a:endParaRPr>
          </a:p>
          <a:p>
            <a:pPr algn="ctr"/>
            <a:r>
              <a:rPr lang="ko-KR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Noto Sans KR Regular"/>
              </a:rPr>
              <a:t>소아 </a:t>
            </a:r>
            <a:r>
              <a:rPr lang="en-US" altLang="ko-KR" sz="2400" b="1" dirty="0">
                <a:solidFill>
                  <a:srgbClr val="333333"/>
                </a:solidFill>
                <a:highlight>
                  <a:srgbClr val="C0C0C0"/>
                </a:highlight>
                <a:latin typeface="Noto Sans KR Regular"/>
              </a:rPr>
              <a:t>ADHD </a:t>
            </a:r>
            <a:r>
              <a:rPr lang="ko-KR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Noto Sans KR Regular"/>
              </a:rPr>
              <a:t>환자 중 </a:t>
            </a:r>
            <a:r>
              <a:rPr lang="en-US" altLang="ko-KR" sz="2400" b="1" dirty="0">
                <a:solidFill>
                  <a:srgbClr val="333333"/>
                </a:solidFill>
                <a:highlight>
                  <a:srgbClr val="C0C0C0"/>
                </a:highlight>
                <a:latin typeface="Noto Sans KR Regular"/>
              </a:rPr>
              <a:t>70%</a:t>
            </a:r>
            <a:r>
              <a:rPr lang="ko-KR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Noto Sans KR Regular"/>
              </a:rPr>
              <a:t>가</a:t>
            </a:r>
            <a:r>
              <a:rPr lang="en-US" altLang="ko-KR" sz="2400" b="1" dirty="0">
                <a:solidFill>
                  <a:srgbClr val="333333"/>
                </a:solidFill>
                <a:highlight>
                  <a:srgbClr val="C0C0C0"/>
                </a:highlight>
                <a:latin typeface="Noto Sans KR Regular"/>
              </a:rPr>
              <a:t> </a:t>
            </a:r>
            <a:r>
              <a:rPr lang="ko-KR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Noto Sans KR Regular"/>
              </a:rPr>
              <a:t>성인기에서도 증상을 보임</a:t>
            </a:r>
            <a:endParaRPr lang="en-US" altLang="ko-KR" sz="2400" b="1" i="0" dirty="0">
              <a:solidFill>
                <a:srgbClr val="333333"/>
              </a:solidFill>
              <a:effectLst/>
              <a:highlight>
                <a:srgbClr val="C0C0C0"/>
              </a:highlight>
              <a:latin typeface="Noto Sans KR Regular"/>
            </a:endParaRPr>
          </a:p>
          <a:p>
            <a:pPr algn="ctr"/>
            <a:endParaRPr lang="en-US" altLang="ko-KR" b="0" i="0" dirty="0">
              <a:solidFill>
                <a:srgbClr val="333333"/>
              </a:solidFill>
              <a:effectLst/>
              <a:highlight>
                <a:srgbClr val="C0C0C0"/>
              </a:highlight>
              <a:latin typeface="Noto Sans KR Regular"/>
            </a:endParaRPr>
          </a:p>
          <a:p>
            <a:pPr algn="ctr"/>
            <a:endParaRPr lang="ko-KR" altLang="en-US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42264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082A0A-B1D0-CA9A-207C-A7FD8F2C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7467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시도별 </a:t>
            </a:r>
            <a:r>
              <a:rPr lang="en-US" altLang="ko-KR" dirty="0"/>
              <a:t>ADHD</a:t>
            </a:r>
            <a:r>
              <a:rPr lang="ko-KR" altLang="en-US" dirty="0"/>
              <a:t> 환자 진료 현황</a:t>
            </a:r>
            <a:r>
              <a:rPr lang="en-US" altLang="ko-KR" sz="2400" dirty="0"/>
              <a:t>(2018-2022)</a:t>
            </a:r>
            <a:endParaRPr lang="ko-KR" altLang="en-US" dirty="0"/>
          </a:p>
        </p:txBody>
      </p:sp>
      <p:pic>
        <p:nvPicPr>
          <p:cNvPr id="9" name="그림 8" descr="라인, 그래프, 스크린샷, 도표이(가) 표시된 사진&#10;&#10;자동 생성된 설명">
            <a:extLst>
              <a:ext uri="{FF2B5EF4-FFF2-40B4-BE49-F238E27FC236}">
                <a16:creationId xmlns:a16="http://schemas.microsoft.com/office/drawing/2014/main" id="{6E4B7920-158E-1073-0733-9DA865832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56" y="1143000"/>
            <a:ext cx="10069285" cy="5715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366209-CC0E-32B1-9A71-DEDD4E3F49EB}"/>
              </a:ext>
            </a:extLst>
          </p:cNvPr>
          <p:cNvSpPr txBox="1"/>
          <p:nvPr/>
        </p:nvSpPr>
        <p:spPr>
          <a:xfrm>
            <a:off x="9528921" y="174678"/>
            <a:ext cx="2465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</a:rPr>
              <a:t>출처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</a:rPr>
              <a:t>-HIRA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</a:rPr>
              <a:t>빅데이터개방포털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151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1230</TotalTime>
  <Words>241</Words>
  <Application>Microsoft Office PowerPoint</Application>
  <PresentationFormat>와이드스크린</PresentationFormat>
  <Paragraphs>48</Paragraphs>
  <Slides>14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Noto Sans KR</vt:lpstr>
      <vt:lpstr>Noto Sans KR Regular</vt:lpstr>
      <vt:lpstr>맑은 고딕</vt:lpstr>
      <vt:lpstr>Aptos</vt:lpstr>
      <vt:lpstr>Aptos Display</vt:lpstr>
      <vt:lpstr>Arial</vt:lpstr>
      <vt:lpstr>Wingdings</vt:lpstr>
      <vt:lpstr>Office Theme</vt:lpstr>
      <vt:lpstr>PowerPoint 프레젠테이션</vt:lpstr>
      <vt:lpstr>스마트폰 과의존이란?</vt:lpstr>
      <vt:lpstr>스마트폰 과의존의 원인(2018-2022)</vt:lpstr>
      <vt:lpstr>스마트폰 과의존에 필요한 도움 영역(2016)</vt:lpstr>
      <vt:lpstr>스마트폰 과의존 심각성에 대한 인식(2018-2021)</vt:lpstr>
      <vt:lpstr>스마트폰 과의존 인식 중 ‘전혀 심각하지 않다’</vt:lpstr>
      <vt:lpstr>PowerPoint 프레젠테이션</vt:lpstr>
      <vt:lpstr>주의력결핍 과잉행동장애 [attention deficit / hyperactivity disorder, ADHD]</vt:lpstr>
      <vt:lpstr>시도별 ADHD 환자 진료 현황(2018-2022)</vt:lpstr>
      <vt:lpstr>시도별 ADHD 환자 진료 현황(2018-2022)</vt:lpstr>
      <vt:lpstr>PowerPoint 프레젠테이션</vt:lpstr>
      <vt:lpstr>코로나 이후 일상 변화(2020)</vt:lpstr>
      <vt:lpstr>코로나 이후 미디어 매체 변화(2020)</vt:lpstr>
      <vt:lpstr>결론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ADHD  스마트폰 과의존 우울</dc:title>
  <dc:creator>오하림 (컴퓨터과학과)</dc:creator>
  <cp:lastModifiedBy>오하림 (컴퓨터과학과)</cp:lastModifiedBy>
  <cp:revision>13</cp:revision>
  <dcterms:created xsi:type="dcterms:W3CDTF">2024-01-19T06:09:16Z</dcterms:created>
  <dcterms:modified xsi:type="dcterms:W3CDTF">2024-01-21T17:42:54Z</dcterms:modified>
</cp:coreProperties>
</file>